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70" r:id="rId6"/>
    <p:sldId id="275" r:id="rId7"/>
    <p:sldId id="278" r:id="rId8"/>
    <p:sldId id="279" r:id="rId9"/>
    <p:sldId id="280" r:id="rId10"/>
    <p:sldId id="277" r:id="rId11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2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helgafestehunter/Dropbox%20(M8%20DESIGN%20AS)/M8%20DESIGN%20AS/kunder/1751_stiftelsen%20Lillehammer%20Museum/&#8226;Visuell%20identitet_2020/Fase%204/ppt-maler/ferdiggj&#248;ring/NHI/Titel_1_NHI-24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helgafestehunter/Dropbox%20(M8%20DESIGN%20AS)/M8%20DESIGN%20AS/kunder/1751_stiftelsen%20Lillehammer%20Museum/&#8226;Visuell%20identitet_2020/Fase%204/ppt-maler/ferdiggj&#248;ring/NHI/Tittel_2_NHI-25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rgbClr val="AD1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730A9B-76B9-1443-983C-864668D93E14}"/>
              </a:ext>
            </a:extLst>
          </p:cNvPr>
          <p:cNvSpPr/>
          <p:nvPr userDrawn="1"/>
        </p:nvSpPr>
        <p:spPr>
          <a:xfrm>
            <a:off x="0" y="5993027"/>
            <a:ext cx="12192000" cy="864973"/>
          </a:xfrm>
          <a:prstGeom prst="rect">
            <a:avLst/>
          </a:prstGeom>
          <a:solidFill>
            <a:srgbClr val="AD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43620FA9-A240-A243-AB33-35A301579D81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4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AD1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9EBE-7C67-9848-BAD0-23E6B81C4E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8226" y="1863768"/>
            <a:ext cx="6425515" cy="2387600"/>
          </a:xfrm>
        </p:spPr>
        <p:txBody>
          <a:bodyPr lIns="0" tIns="0" rIns="0" bIns="0" anchor="b"/>
          <a:lstStyle>
            <a:lvl1pPr algn="l">
              <a:lnSpc>
                <a:spcPts val="5100"/>
              </a:lnSpc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Foredragstittel</a:t>
            </a:r>
            <a:r>
              <a:rPr lang="en-GB" dirty="0"/>
              <a:t>: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63D44-23FC-1243-BF62-4E8E633F3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8226" y="4831492"/>
            <a:ext cx="6425515" cy="1075638"/>
          </a:xfrm>
        </p:spPr>
        <p:txBody>
          <a:bodyPr lIns="0" tIns="0" rIns="0" bIns="0" anchor="b" anchorCtr="0"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Foredragsholder</a:t>
            </a:r>
            <a:r>
              <a:rPr lang="en-GB" dirty="0"/>
              <a:t>:</a:t>
            </a:r>
          </a:p>
          <a:p>
            <a:r>
              <a:rPr lang="en-GB" dirty="0"/>
              <a:t>Dato:</a:t>
            </a:r>
            <a:endParaRPr lang="en-NO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B6D77A7-F18C-FC4F-B9B5-0C4F31F92D0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9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08D3-2701-8341-8B84-1AF86AB2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AD1F2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9223D-7346-7043-83F5-3859BA5C5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5083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4530-EEDB-CE4A-A1D5-8E2CD2E1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AD1F2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607D9-7F90-C649-9723-2C399BF28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930" y="1825625"/>
            <a:ext cx="5294870" cy="40682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D13B4-21A8-4C4B-9819-E7E6C3C48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94870" cy="40682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9706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4EC9-752B-A64E-88E3-8D696EE1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2606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35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file:////Users/helgafestehunter/Dropbox%20(M8%20DESIGN%20AS)/M8%20DESIGN%20AS/kunder/1751_stiftelsen%20Lillehammer%20Museum/&#8226;Visuell%20identitet_2020/Fase%204/ppt-maler/ferdiggj&#248;ring/NHI/Logo_slide_HNI-26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352000" r="-3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7E3597-E808-4A43-AE9A-28F6AEC0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92" y="642548"/>
            <a:ext cx="10750378" cy="5807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44288-EB6C-C441-BC80-68DF9674A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692" y="1309816"/>
            <a:ext cx="10750378" cy="436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093720-F59E-B148-AB9C-01CEF569CF29}"/>
              </a:ext>
            </a:extLst>
          </p:cNvPr>
          <p:cNvPicPr>
            <a:picLocks noChangeAspect="1"/>
          </p:cNvPicPr>
          <p:nvPr userDrawn="1"/>
        </p:nvPicPr>
        <p:blipFill>
          <a:blip r:embed="rId9" r:link="rId10"/>
          <a:stretch>
            <a:fillRect/>
          </a:stretch>
        </p:blipFill>
        <p:spPr>
          <a:xfrm>
            <a:off x="0" y="5996940"/>
            <a:ext cx="12192000" cy="8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7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100" kern="1200" cap="none" baseline="0">
          <a:solidFill>
            <a:srgbClr val="AD1F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34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C68F60-491C-45D9-B025-A922E5D5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642548"/>
            <a:ext cx="10632183" cy="580768"/>
          </a:xfrm>
        </p:spPr>
        <p:txBody>
          <a:bodyPr>
            <a:normAutofit/>
          </a:bodyPr>
          <a:lstStyle/>
          <a:p>
            <a:r>
              <a:rPr lang="nb-NO" sz="4000" dirty="0"/>
              <a:t>Løfte håndverket invitasjon: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AE1A30-2B31-4B3E-A85A-A5702671C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588" y="1160890"/>
            <a:ext cx="11068215" cy="49059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400" b="1" dirty="0"/>
              <a:t>Løfter sentrale problemstillinger innen håndverket. Vår og høst. Ressursgruppe.</a:t>
            </a:r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r>
              <a:rPr lang="nb-NO" sz="2400" b="1" dirty="0"/>
              <a:t> Møteplass og diskusjonsforum, bred og variert deltakelse. Første tirsdagen i mai på Maihaugen, høsten et </a:t>
            </a:r>
            <a:r>
              <a:rPr lang="nb-NO" sz="2400" b="1"/>
              <a:t>annet sted i landet.</a:t>
            </a:r>
            <a:endParaRPr lang="nb-NO" sz="2400" b="1" dirty="0"/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r>
              <a:rPr lang="nb-NO" sz="2400" b="1" dirty="0"/>
              <a:t> Senere års tema eks: </a:t>
            </a:r>
            <a:r>
              <a:rPr lang="nb-NO" sz="2400" b="1" i="1" dirty="0"/>
              <a:t>marked og merkevare, holdbarhet og bærekraft,  håndverket i kirkerommet,, farger i håndverket, håndverk på museum,  håndverk i nord , håndverk og utdanning, vern av tradisjonshåndverk, håndverk og det digitale</a:t>
            </a:r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r>
              <a:rPr lang="nb-NO" sz="2400" b="1" dirty="0"/>
              <a:t>Neste samling: Maihaugen Lillehammer 5.mai. Tema: </a:t>
            </a:r>
            <a:r>
              <a:rPr lang="nb-NO" sz="2400" b="1" i="1" dirty="0"/>
              <a:t>Tradisjonshåndverk for barn og unge</a:t>
            </a:r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r>
              <a:rPr lang="nb-NO" sz="2400" b="1" dirty="0"/>
              <a:t>Åpent for håndverksinteresserte. Følg gjerne vårt nyhetsbrev for mer info</a:t>
            </a:r>
          </a:p>
        </p:txBody>
      </p:sp>
    </p:spTree>
    <p:extLst>
      <p:ext uri="{BB962C8B-B14F-4D97-AF65-F5344CB8AC3E}">
        <p14:creationId xmlns:p14="http://schemas.microsoft.com/office/powerpoint/2010/main" val="80520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BFAE-9F90-D342-9406-180C78379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866" y="1024467"/>
            <a:ext cx="7607754" cy="41740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nb-NO" sz="3600" b="1" i="1" dirty="0"/>
            </a:br>
            <a:br>
              <a:rPr lang="nb-NO" sz="3600" b="1" i="1" dirty="0"/>
            </a:br>
            <a:br>
              <a:rPr lang="nb-NO" sz="3600" b="1" i="1" dirty="0"/>
            </a:br>
            <a:br>
              <a:rPr lang="nb-NO" sz="3600" b="1" i="1" dirty="0"/>
            </a:br>
            <a:br>
              <a:rPr lang="nb-NO" sz="3600" b="1" i="1" dirty="0"/>
            </a:br>
            <a:br>
              <a:rPr lang="nb-NO" sz="3600" b="1" dirty="0"/>
            </a:br>
            <a:r>
              <a:rPr lang="nb-NO" sz="4000" b="1" i="1" dirty="0"/>
              <a:t>Å verne handlingsbåren kunnskap</a:t>
            </a:r>
            <a:br>
              <a:rPr lang="nb-NO" sz="3600" b="1" i="1" dirty="0"/>
            </a:br>
            <a:br>
              <a:rPr lang="nb-NO" sz="3600" b="1" dirty="0"/>
            </a:br>
            <a:r>
              <a:rPr lang="nb-NO" sz="2400" b="1" dirty="0"/>
              <a:t>v/ Einar Stamnes</a:t>
            </a:r>
            <a:br>
              <a:rPr lang="nb-NO" sz="2400" b="1" dirty="0"/>
            </a:br>
            <a:r>
              <a:rPr lang="nb-NO" sz="2400" b="1" dirty="0"/>
              <a:t>Spesialrådgiver Norsk håndverksinstitutt</a:t>
            </a:r>
            <a:br>
              <a:rPr lang="nb-NO" sz="2400" b="1" dirty="0"/>
            </a:br>
            <a:br>
              <a:rPr lang="nb-NO" sz="2400" b="1" dirty="0"/>
            </a:br>
            <a:br>
              <a:rPr lang="nb-NO" sz="3600" b="1" dirty="0"/>
            </a:br>
            <a:r>
              <a:rPr lang="nb-NO" sz="2400" b="1" dirty="0"/>
              <a:t>10.02.2026</a:t>
            </a:r>
            <a:endParaRPr lang="en-NO" sz="2400" b="1" dirty="0"/>
          </a:p>
        </p:txBody>
      </p:sp>
    </p:spTree>
    <p:extLst>
      <p:ext uri="{BB962C8B-B14F-4D97-AF65-F5344CB8AC3E}">
        <p14:creationId xmlns:p14="http://schemas.microsoft.com/office/powerpoint/2010/main" val="341285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C68F60-491C-45D9-B025-A922E5D5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95" y="642548"/>
            <a:ext cx="10584475" cy="580768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Norsk håndverksinstitutt</a:t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AE1A30-2B31-4B3E-A85A-A5702671C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530" y="1761067"/>
            <a:ext cx="4648804" cy="4190698"/>
          </a:xfrm>
        </p:spPr>
        <p:txBody>
          <a:bodyPr>
            <a:normAutofit/>
          </a:bodyPr>
          <a:lstStyle/>
          <a:p>
            <a:endParaRPr lang="nb-NO" b="1" dirty="0"/>
          </a:p>
          <a:p>
            <a:r>
              <a:rPr lang="nb-NO" b="1" dirty="0"/>
              <a:t>Norsk håndverksinstitutt arbeider med å dokumentere, bevare og fremme tradisjonelt håndverk , samt øke samfunnets kjennskap til og respekt for håndverkstradisjoner, i tråd med UNESCOs konvensjon om vern av den immaterielle kulturarven. Instituttet er rådgivende organisasjon til UNESCO.</a:t>
            </a:r>
          </a:p>
          <a:p>
            <a:endParaRPr lang="nb-NO" b="1" dirty="0"/>
          </a:p>
          <a:p>
            <a:r>
              <a:rPr lang="nb-NO" b="1" dirty="0"/>
              <a:t>Ligger på Maihaugen, Lillehammer</a:t>
            </a:r>
          </a:p>
          <a:p>
            <a:endParaRPr lang="nb-NO" sz="3200" dirty="0">
              <a:solidFill>
                <a:srgbClr val="AD1F2E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087C82D-7C2F-FE71-786B-E66021D8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657" y="1966113"/>
            <a:ext cx="5669771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6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AE1A30-2B31-4B3E-A85A-A5702671C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3" y="1223316"/>
            <a:ext cx="5225498" cy="4670589"/>
          </a:xfrm>
        </p:spPr>
        <p:txBody>
          <a:bodyPr>
            <a:noAutofit/>
          </a:bodyPr>
          <a:lstStyle/>
          <a:p>
            <a:r>
              <a:rPr lang="nb-NO" sz="2000" b="1" dirty="0"/>
              <a:t>Norsk håndverksinstitutt har lang erfaring i å verne om tradisjonshåndverk: Våre arbeidsområder</a:t>
            </a:r>
          </a:p>
          <a:p>
            <a:endParaRPr lang="nb-NO" sz="2000" b="1" dirty="0"/>
          </a:p>
          <a:p>
            <a:r>
              <a:rPr lang="nb-NO" sz="2000" b="1" dirty="0"/>
              <a:t>-Håndverksregisteret.  </a:t>
            </a:r>
          </a:p>
          <a:p>
            <a:r>
              <a:rPr lang="nb-NO" sz="2000" b="1" dirty="0"/>
              <a:t>-SSV- Verneverdige tradisjonshåndverksfag </a:t>
            </a:r>
          </a:p>
          <a:p>
            <a:r>
              <a:rPr lang="nb-NO" sz="2000" b="1" dirty="0"/>
              <a:t>-Dokumentasjons og opplæringsprosjekter</a:t>
            </a:r>
          </a:p>
          <a:p>
            <a:r>
              <a:rPr lang="nb-NO" sz="2000" b="1" dirty="0"/>
              <a:t> -Ungt tradisjonshåndverk. -Stipendiatordningen. Faglige fyrtårn.</a:t>
            </a:r>
          </a:p>
          <a:p>
            <a:r>
              <a:rPr lang="nb-NO" sz="2000" b="1" dirty="0"/>
              <a:t>Levende kulturarv: </a:t>
            </a:r>
            <a:r>
              <a:rPr lang="nb-NO" sz="2000" b="1" i="1" dirty="0"/>
              <a:t>UNESCOs konvensjon om vern av den immaterielle kulturarven</a:t>
            </a:r>
          </a:p>
          <a:p>
            <a:r>
              <a:rPr lang="nb-NO" sz="2000" b="1" dirty="0"/>
              <a:t>-Løfte håndverket . Møteplass og nettverk</a:t>
            </a:r>
          </a:p>
          <a:p>
            <a:endParaRPr lang="nb-NO" sz="2000" b="1" i="1" dirty="0"/>
          </a:p>
          <a:p>
            <a:endParaRPr lang="nb-NO" sz="20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907F26E-8916-0FF9-C7D8-4D9CA6D08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105" y="342901"/>
            <a:ext cx="3766459" cy="341050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473C474-247F-9E96-B601-C882291C6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434" y="3970861"/>
            <a:ext cx="3998351" cy="26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C68F60-491C-45D9-B025-A922E5D5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642548"/>
            <a:ext cx="10632183" cy="580768"/>
          </a:xfrm>
        </p:spPr>
        <p:txBody>
          <a:bodyPr>
            <a:normAutofit/>
          </a:bodyPr>
          <a:lstStyle/>
          <a:p>
            <a:r>
              <a:rPr lang="nb-NO" sz="4000" dirty="0"/>
              <a:t>Tradisjonelt håndverk: forsøk på definisjon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AE1A30-2B31-4B3E-A85A-A5702671C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1983921"/>
            <a:ext cx="5894969" cy="3909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 dirty="0"/>
              <a:t>Håndverk med tradisjonelle teknikker og materialer. Kunnskapen er i stor grad handlingsbåren- den overføres gjennom utøvelsen.</a:t>
            </a:r>
          </a:p>
          <a:p>
            <a:pPr marL="0" indent="0">
              <a:buNone/>
            </a:pPr>
            <a:r>
              <a:rPr lang="nb-NO" sz="2000" b="1" dirty="0"/>
              <a:t>En god oversikt over tradisjonelle håndverksteknikker på håndverksregisteret: https://handverksinstituttet.no/databaser/haandverksregisteret   </a:t>
            </a:r>
          </a:p>
          <a:p>
            <a:pPr marL="0" indent="0">
              <a:buNone/>
            </a:pPr>
            <a:r>
              <a:rPr lang="nb-NO" sz="2000" b="1" dirty="0"/>
              <a:t>Liste over spesielt verneverdige fag: https://handverksinstituttet.no/smaa-haandverksfag/fagene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E34EBAF-BB98-FF30-88BB-8FD97271D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40" y="4160155"/>
            <a:ext cx="5486219" cy="238051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939561E-B34C-ACE4-7E59-D9E657DC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234" y="1634425"/>
            <a:ext cx="3456732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6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C68F60-491C-45D9-B025-A922E5D5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642548"/>
            <a:ext cx="10632183" cy="580768"/>
          </a:xfrm>
        </p:spPr>
        <p:txBody>
          <a:bodyPr>
            <a:normAutofit/>
          </a:bodyPr>
          <a:lstStyle/>
          <a:p>
            <a:r>
              <a:rPr lang="nb-NO" sz="4000" dirty="0"/>
              <a:t>Handlingsbåren kunnskap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AE1A30-2B31-4B3E-A85A-A5702671C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588" y="1322614"/>
            <a:ext cx="5794655" cy="474423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b="1" i="1" dirty="0"/>
          </a:p>
          <a:p>
            <a:pPr marL="0" indent="0">
              <a:buNone/>
            </a:pPr>
            <a:r>
              <a:rPr lang="nb-NO" sz="2400" b="1" dirty="0"/>
              <a:t>Hvordan videreføres håndverk og immateriell kulturarv: </a:t>
            </a:r>
            <a:r>
              <a:rPr lang="nb-NO" sz="2400" b="1" i="1" dirty="0"/>
              <a:t>Handlingsbåren kunnskap. </a:t>
            </a:r>
            <a:r>
              <a:rPr lang="nb-NO" sz="2400" b="1" dirty="0"/>
              <a:t>Et begrep fra NHU/Norsk Håndverksinstitutt: </a:t>
            </a:r>
          </a:p>
          <a:p>
            <a:pPr marL="0" indent="0">
              <a:buNone/>
            </a:pPr>
            <a:r>
              <a:rPr lang="nb-NO" sz="2400" b="1" i="1" dirty="0"/>
              <a:t>Summen av erfaring og </a:t>
            </a:r>
            <a:r>
              <a:rPr lang="nb-NO" sz="2400" b="1" i="1" dirty="0" err="1"/>
              <a:t>kunnende</a:t>
            </a:r>
            <a:r>
              <a:rPr lang="nb-NO" sz="2400" b="1" i="1" dirty="0"/>
              <a:t> som i form av håndlag, handlingsmønster og oppfatning går i arv fra en generasjon til en annen i et kunnskapsbærende handlingsfellesskap. Ved overføring av handlingsbåren kunnskap er den grunnleggende læreformen herming, kombinert med utprøving og personlig erfaring.</a:t>
            </a:r>
          </a:p>
          <a:p>
            <a:pPr marL="0" indent="0">
              <a:buNone/>
            </a:pPr>
            <a:r>
              <a:rPr lang="nb-NO" sz="2400" b="1" dirty="0"/>
              <a:t>Det sentrale: Overføringen fra tradisjonsbærer til den som skal lære og føre videre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733D619-FCC3-E484-D108-C1C181AF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986" y="1380905"/>
            <a:ext cx="323725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5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C68F60-491C-45D9-B025-A922E5D5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642548"/>
            <a:ext cx="10632183" cy="580768"/>
          </a:xfrm>
        </p:spPr>
        <p:txBody>
          <a:bodyPr>
            <a:normAutofit/>
          </a:bodyPr>
          <a:lstStyle/>
          <a:p>
            <a:r>
              <a:rPr lang="nb-NO" sz="4000" dirty="0"/>
              <a:t>Handlingsbåren kunnskap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AE1A30-2B31-4B3E-A85A-A5702671C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588" y="1160890"/>
            <a:ext cx="11068215" cy="4905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 dirty="0"/>
              <a:t>Rekruttering til tradisjonshåndverket helt sentralt. Men også å løfte interessen for håndverk og praktisk kunnskap generelt.</a:t>
            </a:r>
          </a:p>
          <a:p>
            <a:pPr marL="0" indent="0">
              <a:buNone/>
            </a:pPr>
            <a:r>
              <a:rPr lang="nb-NO" sz="2000" b="1" dirty="0"/>
              <a:t>En mer praktisk skole- bruke mulighetene som finnes</a:t>
            </a:r>
          </a:p>
          <a:p>
            <a:pPr marL="0" indent="0">
              <a:buNone/>
            </a:pPr>
            <a:r>
              <a:rPr lang="nb-NO" sz="2000" b="1" dirty="0"/>
              <a:t>Mange veier til håndverksinteresse. Få interesse tidlig.</a:t>
            </a:r>
          </a:p>
          <a:p>
            <a:pPr marL="0" indent="0">
              <a:buNone/>
            </a:pPr>
            <a:r>
              <a:rPr lang="nb-NO" sz="2000" b="1" dirty="0"/>
              <a:t>Fokus på det handlingsbårne og praktiske. Finnes det tradisjonsbærere i nærområdet? Samarbeid med skoler, museer. DKS-opplegg. (Jfr. vår tidligere smedstipendiat Terje Granås). Kulturskolene som arena?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D5DC485-530F-2397-1789-F328D713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43" y="3524060"/>
            <a:ext cx="5383235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3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C68F60-491C-45D9-B025-A922E5D5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642548"/>
            <a:ext cx="10632183" cy="580768"/>
          </a:xfrm>
        </p:spPr>
        <p:txBody>
          <a:bodyPr>
            <a:normAutofit/>
          </a:bodyPr>
          <a:lstStyle/>
          <a:p>
            <a:r>
              <a:rPr lang="nb-NO" sz="4000" dirty="0"/>
              <a:t>Handlingsbåren kunnskap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AE1A30-2B31-4B3E-A85A-A5702671C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589" y="1578429"/>
            <a:ext cx="5024776" cy="4488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 dirty="0"/>
              <a:t>Håndlingsbåren kunnskap- en annen måte å erverve kunnskap. </a:t>
            </a:r>
          </a:p>
          <a:p>
            <a:pPr marL="0" indent="0">
              <a:buNone/>
            </a:pPr>
            <a:r>
              <a:rPr lang="nb-NO" sz="2000" b="1" dirty="0"/>
              <a:t>Teoretisk vs. praktisk læring. </a:t>
            </a:r>
            <a:r>
              <a:rPr lang="nb-NO" sz="2000" b="1" i="1" dirty="0"/>
              <a:t>Kunnskap om </a:t>
            </a:r>
            <a:r>
              <a:rPr lang="nb-NO" sz="2000" b="1" dirty="0"/>
              <a:t>vs. </a:t>
            </a:r>
            <a:r>
              <a:rPr lang="nb-NO" sz="2000" b="1" i="1" dirty="0"/>
              <a:t>Kunnskap i.</a:t>
            </a:r>
          </a:p>
          <a:p>
            <a:pPr marL="0" indent="0">
              <a:buNone/>
            </a:pPr>
            <a:endParaRPr lang="nb-NO" sz="2000" b="1" dirty="0"/>
          </a:p>
          <a:p>
            <a:pPr marL="0" indent="0">
              <a:buNone/>
            </a:pPr>
            <a:r>
              <a:rPr lang="nb-NO" sz="2000" b="1" i="1" dirty="0"/>
              <a:t>  Jeg hører og glemmer. Jeg ser og husker. Jeg gjør og forstår. </a:t>
            </a:r>
          </a:p>
          <a:p>
            <a:pPr marL="0" indent="0">
              <a:buNone/>
            </a:pPr>
            <a:r>
              <a:rPr lang="nb-NO" sz="2000" b="1" dirty="0"/>
              <a:t>   </a:t>
            </a:r>
            <a:r>
              <a:rPr lang="nb-NO" sz="2000" b="1" dirty="0" err="1"/>
              <a:t>Xunzi</a:t>
            </a:r>
            <a:r>
              <a:rPr lang="nb-NO" sz="2000" b="1" dirty="0"/>
              <a:t> ca. 310 – c. 235 f.Kr. Konfusiansk filosof</a:t>
            </a:r>
          </a:p>
          <a:p>
            <a:pPr marL="0" indent="0">
              <a:buNone/>
            </a:pPr>
            <a:endParaRPr lang="nb-NO" sz="2000" b="1" i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2AC915E-FC8F-170E-6176-922095231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536" y="1223316"/>
            <a:ext cx="3955254" cy="527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2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C68F60-491C-45D9-B025-A922E5D5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642548"/>
            <a:ext cx="10632183" cy="580768"/>
          </a:xfrm>
        </p:spPr>
        <p:txBody>
          <a:bodyPr>
            <a:normAutofit/>
          </a:bodyPr>
          <a:lstStyle/>
          <a:p>
            <a:r>
              <a:rPr lang="nb-NO" sz="4000" dirty="0"/>
              <a:t>Løfte håndverket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C9CA1FB-AC92-D271-BCBA-260FC6CA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2840906"/>
            <a:ext cx="3383573" cy="360914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87C00FC-117F-957B-19BD-A5E5D3E2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178" y="3750443"/>
            <a:ext cx="4962574" cy="278611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9D3FD0E-7E03-E684-95AF-037BE1DAE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653" y="650447"/>
            <a:ext cx="3901778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13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I.pptx" id="{DF59DA0C-1118-4730-B0F2-2417CA925A0B}" vid="{6B3C622F-2393-4997-987C-340BA7B962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NHI</Template>
  <TotalTime>1356</TotalTime>
  <Words>501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Office-tema</vt:lpstr>
      <vt:lpstr>PowerPoint-presentasjon</vt:lpstr>
      <vt:lpstr>      Å verne handlingsbåren kunnskap  v/ Einar Stamnes Spesialrådgiver Norsk håndverksinstitutt   10.02.2026</vt:lpstr>
      <vt:lpstr>Norsk håndverksinstitutt </vt:lpstr>
      <vt:lpstr>PowerPoint-presentasjon</vt:lpstr>
      <vt:lpstr>Tradisjonelt håndverk: forsøk på definisjon</vt:lpstr>
      <vt:lpstr>Handlingsbåren kunnskap</vt:lpstr>
      <vt:lpstr>Handlingsbåren kunnskap</vt:lpstr>
      <vt:lpstr>Handlingsbåren kunnskap</vt:lpstr>
      <vt:lpstr>Løfte håndverket</vt:lpstr>
      <vt:lpstr>Løfte håndverket invitasjon: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Kjetil Storeheier Norheim</dc:creator>
  <cp:lastModifiedBy>Einar Stamnes</cp:lastModifiedBy>
  <cp:revision>87</cp:revision>
  <dcterms:created xsi:type="dcterms:W3CDTF">2021-06-18T07:46:02Z</dcterms:created>
  <dcterms:modified xsi:type="dcterms:W3CDTF">2026-02-09T22:00:18Z</dcterms:modified>
</cp:coreProperties>
</file>